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443E-CC14-40AF-B876-9ABDD42D60FC}" type="datetimeFigureOut">
              <a:rPr lang="ar-SA" smtClean="0"/>
              <a:t>11/02/1437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84105-FC67-48C2-AFE4-E16986EF85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9096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443E-CC14-40AF-B876-9ABDD42D60FC}" type="datetimeFigureOut">
              <a:rPr lang="ar-SA" smtClean="0"/>
              <a:t>11/02/1437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84105-FC67-48C2-AFE4-E16986EF85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1167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443E-CC14-40AF-B876-9ABDD42D60FC}" type="datetimeFigureOut">
              <a:rPr lang="ar-SA" smtClean="0"/>
              <a:t>11/02/1437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84105-FC67-48C2-AFE4-E16986EF85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63749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443E-CC14-40AF-B876-9ABDD42D60FC}" type="datetimeFigureOut">
              <a:rPr lang="ar-SA" smtClean="0"/>
              <a:t>11/02/1437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84105-FC67-48C2-AFE4-E16986EF85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27459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443E-CC14-40AF-B876-9ABDD42D60FC}" type="datetimeFigureOut">
              <a:rPr lang="ar-SA" smtClean="0"/>
              <a:t>11/02/1437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84105-FC67-48C2-AFE4-E16986EF85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30237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443E-CC14-40AF-B876-9ABDD42D60FC}" type="datetimeFigureOut">
              <a:rPr lang="ar-SA" smtClean="0"/>
              <a:t>11/02/1437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84105-FC67-48C2-AFE4-E16986EF85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48679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443E-CC14-40AF-B876-9ABDD42D60FC}" type="datetimeFigureOut">
              <a:rPr lang="ar-SA" smtClean="0"/>
              <a:t>11/02/1437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84105-FC67-48C2-AFE4-E16986EF85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95246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443E-CC14-40AF-B876-9ABDD42D60FC}" type="datetimeFigureOut">
              <a:rPr lang="ar-SA" smtClean="0"/>
              <a:t>11/02/1437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84105-FC67-48C2-AFE4-E16986EF85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26529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443E-CC14-40AF-B876-9ABDD42D60FC}" type="datetimeFigureOut">
              <a:rPr lang="ar-SA" smtClean="0"/>
              <a:t>11/02/1437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84105-FC67-48C2-AFE4-E16986EF85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29990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443E-CC14-40AF-B876-9ABDD42D60FC}" type="datetimeFigureOut">
              <a:rPr lang="ar-SA" smtClean="0"/>
              <a:t>11/02/1437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84105-FC67-48C2-AFE4-E16986EF85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32791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443E-CC14-40AF-B876-9ABDD42D60FC}" type="datetimeFigureOut">
              <a:rPr lang="ar-SA" smtClean="0"/>
              <a:t>11/02/1437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84105-FC67-48C2-AFE4-E16986EF85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9849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B443E-CC14-40AF-B876-9ABDD42D60FC}" type="datetimeFigureOut">
              <a:rPr lang="ar-SA" smtClean="0"/>
              <a:t>11/02/1437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84105-FC67-48C2-AFE4-E16986EF85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88030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Hormonal Contraceptives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684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871219B-0BA8-4D46-ADD1-43E973164176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Emergency contraception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458200" cy="4953000"/>
          </a:xfrm>
        </p:spPr>
        <p:txBody>
          <a:bodyPr>
            <a:noAutofit/>
          </a:bodyPr>
          <a:lstStyle/>
          <a:p>
            <a:pPr marL="533400" indent="-533400" algn="just" rtl="0" eaLnBrk="1" hangingPunct="1"/>
            <a:r>
              <a:rPr lang="en-US" sz="2800" b="1" dirty="0" err="1" smtClean="0"/>
              <a:t>Postcoital</a:t>
            </a:r>
            <a:r>
              <a:rPr lang="en-US" sz="2800" b="1" dirty="0" smtClean="0"/>
              <a:t> </a:t>
            </a:r>
            <a:r>
              <a:rPr lang="en-US" sz="2800" dirty="0" smtClean="0"/>
              <a:t>or </a:t>
            </a:r>
            <a:r>
              <a:rPr lang="en-US" sz="2800" b="1" dirty="0" smtClean="0"/>
              <a:t>“morning after” contraception</a:t>
            </a:r>
          </a:p>
          <a:p>
            <a:pPr marL="533400" indent="-533400" algn="just" eaLnBrk="1" hangingPunct="1">
              <a:buNone/>
            </a:pPr>
            <a:endParaRPr lang="en-US" sz="2800" dirty="0" smtClean="0"/>
          </a:p>
          <a:p>
            <a:pPr marL="533400" indent="-533400" algn="just" rtl="0" eaLnBrk="1" hangingPunct="1">
              <a:buFontTx/>
              <a:buAutoNum type="arabicPeriod"/>
            </a:pPr>
            <a:r>
              <a:rPr lang="en-US" sz="2800" b="1" dirty="0" smtClean="0">
                <a:solidFill>
                  <a:srgbClr val="0070C0"/>
                </a:solidFill>
              </a:rPr>
              <a:t>Combined oral contraceptive pills</a:t>
            </a:r>
            <a:r>
              <a:rPr lang="en-US" sz="2800" dirty="0" smtClean="0"/>
              <a:t>: 2 pills within 72 hours of unprotected sexual intercourse and 2 exactly 12 hours later.</a:t>
            </a:r>
          </a:p>
          <a:p>
            <a:pPr marL="533400" indent="-533400" algn="just" rtl="0" eaLnBrk="1" hangingPunct="1">
              <a:buFontTx/>
              <a:buAutoNum type="arabicPeriod"/>
            </a:pPr>
            <a:r>
              <a:rPr lang="en-US" sz="2800" b="1" dirty="0" smtClean="0">
                <a:solidFill>
                  <a:srgbClr val="0070C0"/>
                </a:solidFill>
              </a:rPr>
              <a:t>Progestin-only pills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smtClean="0"/>
              <a:t>(</a:t>
            </a:r>
            <a:r>
              <a:rPr lang="en-US" sz="2800" dirty="0" err="1" smtClean="0"/>
              <a:t>Levonorgestrel</a:t>
            </a:r>
            <a:r>
              <a:rPr lang="en-US" sz="2800" dirty="0" smtClean="0"/>
              <a:t>): one tablet within 72 hours of unprotected sexual intercourse followed by second dose exactly 12 hrs later.</a:t>
            </a:r>
          </a:p>
          <a:p>
            <a:pPr marL="533400" indent="-533400" algn="just" rtl="0" eaLnBrk="1" hangingPunct="1">
              <a:buFontTx/>
              <a:buAutoNum type="arabicPeriod"/>
            </a:pPr>
            <a:r>
              <a:rPr lang="en-US" sz="2800" b="1" dirty="0" err="1" smtClean="0">
                <a:solidFill>
                  <a:srgbClr val="0070C0"/>
                </a:solidFill>
              </a:rPr>
              <a:t>Ulipristal</a:t>
            </a:r>
            <a:r>
              <a:rPr lang="en-US" sz="2800" b="1" dirty="0" smtClean="0"/>
              <a:t>: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a selective progesterone receptor modulator; taken within 120 hrs of unprotected sexual intercourse</a:t>
            </a:r>
          </a:p>
        </p:txBody>
      </p:sp>
    </p:spTree>
    <p:extLst>
      <p:ext uri="{BB962C8B-B14F-4D97-AF65-F5344CB8AC3E}">
        <p14:creationId xmlns:p14="http://schemas.microsoft.com/office/powerpoint/2010/main" val="395153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56EE1B-9B6E-48B6-8C07-FFCCC53D892B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b="1" dirty="0" smtClean="0">
                <a:solidFill>
                  <a:srgbClr val="C00000"/>
                </a:solidFill>
              </a:rPr>
              <a:t>Menopausal hormone therapy</a:t>
            </a:r>
            <a:br>
              <a:rPr lang="en-US" sz="4000" b="1" dirty="0" smtClean="0">
                <a:solidFill>
                  <a:srgbClr val="C00000"/>
                </a:solidFill>
              </a:rPr>
            </a:br>
            <a:r>
              <a:rPr lang="en-US" sz="4000" b="1" dirty="0" smtClean="0">
                <a:solidFill>
                  <a:srgbClr val="C00000"/>
                </a:solidFill>
              </a:rPr>
              <a:t>(HRT)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953000"/>
          </a:xfrm>
        </p:spPr>
        <p:txBody>
          <a:bodyPr>
            <a:normAutofit/>
          </a:bodyPr>
          <a:lstStyle/>
          <a:p>
            <a:pPr algn="l" rtl="0"/>
            <a:r>
              <a:rPr lang="en-US" sz="3000" b="1" dirty="0" smtClean="0"/>
              <a:t>Used to treat estrogen deficiency symptoms:</a:t>
            </a:r>
          </a:p>
          <a:p>
            <a:pPr lvl="1" algn="l" rtl="0"/>
            <a:r>
              <a:rPr lang="en-US" sz="3000" dirty="0" smtClean="0"/>
              <a:t>Hot flashes, chills, night sweats, mood swings, insomnia, headache, palpitation</a:t>
            </a:r>
          </a:p>
          <a:p>
            <a:pPr lvl="1" algn="l" rtl="0"/>
            <a:r>
              <a:rPr lang="en-US" sz="3000" dirty="0" smtClean="0"/>
              <a:t>Vaginal and urethral atrophy</a:t>
            </a:r>
          </a:p>
          <a:p>
            <a:pPr lvl="1" algn="l" rtl="0"/>
            <a:r>
              <a:rPr lang="en-US" sz="3000" dirty="0" smtClean="0"/>
              <a:t>Osteoporosis (others drugs are preferred)</a:t>
            </a:r>
          </a:p>
          <a:p>
            <a:pPr lvl="1" algn="l" rtl="0"/>
            <a:endParaRPr lang="en-US" sz="3000" dirty="0" smtClean="0"/>
          </a:p>
          <a:p>
            <a:pPr algn="l" rtl="0"/>
            <a:r>
              <a:rPr lang="en-US" sz="3000" dirty="0" smtClean="0"/>
              <a:t>Lowest effective dose of estrogen for the shortest duration to relieve estrogen deficiency symptoms in postmenopausal period.</a:t>
            </a:r>
          </a:p>
        </p:txBody>
      </p:sp>
    </p:spTree>
    <p:extLst>
      <p:ext uri="{BB962C8B-B14F-4D97-AF65-F5344CB8AC3E}">
        <p14:creationId xmlns:p14="http://schemas.microsoft.com/office/powerpoint/2010/main" val="103483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2816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9600" b="1" dirty="0" smtClean="0">
                <a:solidFill>
                  <a:srgbClr val="C00000"/>
                </a:solidFill>
              </a:rPr>
              <a:t>Good luck </a:t>
            </a:r>
            <a:endParaRPr lang="ar-SA" sz="9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825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A79F8A-C15E-4302-BE7A-0E03A24C3750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b="1" dirty="0">
                <a:solidFill>
                  <a:srgbClr val="C00000"/>
                </a:solidFill>
              </a:rPr>
              <a:t>A</a:t>
            </a:r>
            <a:r>
              <a:rPr lang="en-US" b="1" dirty="0" smtClean="0">
                <a:solidFill>
                  <a:srgbClr val="C00000"/>
                </a:solidFill>
              </a:rPr>
              <a:t>. Hormonal Contraceptives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556792"/>
            <a:ext cx="8524056" cy="4800600"/>
          </a:xfrm>
        </p:spPr>
        <p:txBody>
          <a:bodyPr>
            <a:noAutofit/>
          </a:bodyPr>
          <a:lstStyle/>
          <a:p>
            <a:pPr marL="457200" indent="-457200" algn="l" rtl="0" eaLnBrk="1" hangingPunct="1">
              <a:buFont typeface="+mj-lt"/>
              <a:buAutoNum type="arabicPeriod"/>
            </a:pPr>
            <a:r>
              <a:rPr lang="en-US" sz="2800" b="1" dirty="0" smtClean="0"/>
              <a:t>Combined Oral Contraceptive Pills</a:t>
            </a:r>
            <a:r>
              <a:rPr lang="en-US" sz="2800" dirty="0" smtClean="0"/>
              <a:t> (</a:t>
            </a:r>
            <a:r>
              <a:rPr lang="en-US" sz="2800" b="1" dirty="0" smtClean="0"/>
              <a:t>COCP</a:t>
            </a:r>
            <a:r>
              <a:rPr lang="en-US" sz="2800" dirty="0" smtClean="0"/>
              <a:t>s)</a:t>
            </a:r>
          </a:p>
          <a:p>
            <a:pPr lvl="1" algn="l" rtl="0" eaLnBrk="1" hangingPunct="1"/>
            <a:r>
              <a:rPr lang="en-US" dirty="0" smtClean="0"/>
              <a:t>Contain both estrogen and progesterone</a:t>
            </a:r>
          </a:p>
          <a:p>
            <a:pPr marL="457200" indent="-457200" algn="l" rtl="0" eaLnBrk="1" hangingPunct="1">
              <a:buFont typeface="+mj-lt"/>
              <a:buAutoNum type="arabicPeriod" startAt="2"/>
            </a:pPr>
            <a:r>
              <a:rPr lang="en-US" sz="2800" b="1" dirty="0" smtClean="0"/>
              <a:t>Progestin only preparations</a:t>
            </a:r>
          </a:p>
          <a:p>
            <a:pPr lvl="1" algn="l" rtl="0" eaLnBrk="1" hangingPunct="1"/>
            <a:r>
              <a:rPr lang="en-US" dirty="0" smtClean="0"/>
              <a:t>Progestin-only pills (“mini-pill”)</a:t>
            </a:r>
          </a:p>
          <a:p>
            <a:pPr lvl="1" algn="l" rtl="0" eaLnBrk="1" hangingPunct="1"/>
            <a:r>
              <a:rPr lang="en-US" dirty="0" smtClean="0"/>
              <a:t>Progestin implants/depot (</a:t>
            </a:r>
            <a:r>
              <a:rPr lang="en-US" dirty="0" err="1" smtClean="0"/>
              <a:t>Levonorgestrel</a:t>
            </a:r>
            <a:r>
              <a:rPr lang="en-US" dirty="0" smtClean="0"/>
              <a:t>, </a:t>
            </a:r>
            <a:r>
              <a:rPr lang="en-US" dirty="0" err="1" smtClean="0"/>
              <a:t>medroxyprogesterone</a:t>
            </a:r>
            <a:r>
              <a:rPr lang="en-US" dirty="0" smtClean="0"/>
              <a:t>)</a:t>
            </a:r>
          </a:p>
          <a:p>
            <a:pPr lvl="1" algn="l" rtl="0" eaLnBrk="1" hangingPunct="1"/>
            <a:r>
              <a:rPr lang="en-US" dirty="0" smtClean="0"/>
              <a:t>Progestin containing Intrauterine device</a:t>
            </a:r>
          </a:p>
          <a:p>
            <a:pPr marL="457200" indent="-457200" algn="l" rtl="0">
              <a:buFont typeface="+mj-lt"/>
              <a:buAutoNum type="arabicPeriod" startAt="2"/>
            </a:pPr>
            <a:r>
              <a:rPr lang="en-US" sz="2800" b="1" dirty="0" smtClean="0"/>
              <a:t>Emergency </a:t>
            </a:r>
            <a:r>
              <a:rPr lang="en-US" sz="2800" b="1" dirty="0"/>
              <a:t>contraception</a:t>
            </a:r>
            <a:endParaRPr lang="en-US" sz="2800" b="1" dirty="0" smtClean="0"/>
          </a:p>
          <a:p>
            <a:pPr marL="857250" lvl="1" indent="-457200" algn="l" rtl="0"/>
            <a:r>
              <a:rPr lang="en-US" dirty="0" err="1"/>
              <a:t>Postcoital</a:t>
            </a:r>
            <a:r>
              <a:rPr lang="en-US" dirty="0"/>
              <a:t> </a:t>
            </a:r>
            <a:r>
              <a:rPr lang="en-US" dirty="0" smtClean="0"/>
              <a:t>contraception</a:t>
            </a:r>
          </a:p>
        </p:txBody>
      </p:sp>
    </p:spTree>
    <p:extLst>
      <p:ext uri="{BB962C8B-B14F-4D97-AF65-F5344CB8AC3E}">
        <p14:creationId xmlns:p14="http://schemas.microsoft.com/office/powerpoint/2010/main" val="326315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856984" cy="1143000"/>
          </a:xfrm>
        </p:spPr>
        <p:txBody>
          <a:bodyPr>
            <a:noAutofit/>
          </a:bodyPr>
          <a:lstStyle/>
          <a:p>
            <a:pPr rtl="0"/>
            <a:r>
              <a:rPr lang="en-US" sz="3600" b="1" dirty="0">
                <a:solidFill>
                  <a:srgbClr val="C00000"/>
                </a:solidFill>
              </a:rPr>
              <a:t>1. Combined Oral Contraceptive Pills (COCPs)</a:t>
            </a:r>
          </a:p>
        </p:txBody>
      </p:sp>
      <p:sp>
        <p:nvSpPr>
          <p:cNvPr id="24581" name="Rectangle 4"/>
          <p:cNvSpPr>
            <a:spLocks noGrp="1" noChangeArrowheads="1"/>
          </p:cNvSpPr>
          <p:nvPr>
            <p:ph idx="1"/>
          </p:nvPr>
        </p:nvSpPr>
        <p:spPr>
          <a:xfrm>
            <a:off x="3679701" y="1600200"/>
            <a:ext cx="5212779" cy="5257800"/>
          </a:xfrm>
        </p:spPr>
        <p:txBody>
          <a:bodyPr>
            <a:normAutofit lnSpcReduction="10000"/>
          </a:bodyPr>
          <a:lstStyle/>
          <a:p>
            <a:pPr marL="0" indent="0" algn="just" rtl="0">
              <a:lnSpc>
                <a:spcPct val="90000"/>
              </a:lnSpc>
              <a:buNone/>
            </a:pPr>
            <a:r>
              <a:rPr lang="en-US" sz="2600" b="1" u="sng" dirty="0"/>
              <a:t>Mechanism of </a:t>
            </a:r>
            <a:r>
              <a:rPr lang="en-US" sz="2600" b="1" u="sng" dirty="0" smtClean="0"/>
              <a:t>action: </a:t>
            </a:r>
            <a:endParaRPr lang="en-US" sz="2600" b="1" u="sng" dirty="0"/>
          </a:p>
          <a:p>
            <a:pPr marL="457200" indent="-457200" algn="just" rtl="0">
              <a:lnSpc>
                <a:spcPct val="90000"/>
              </a:lnSpc>
              <a:buFontTx/>
              <a:buAutoNum type="arabicPeriod"/>
            </a:pPr>
            <a:r>
              <a:rPr lang="en-US" sz="2600" dirty="0" smtClean="0"/>
              <a:t>Estrogen </a:t>
            </a:r>
            <a:r>
              <a:rPr lang="en-US" sz="2600" dirty="0"/>
              <a:t>and progesterone causes feedback inhibition of FSH and LH secretion from the pituitary gland to inhibit ovulation</a:t>
            </a:r>
            <a:r>
              <a:rPr lang="en-US" sz="2600" b="1" dirty="0"/>
              <a:t>. </a:t>
            </a:r>
          </a:p>
          <a:p>
            <a:pPr marL="457200" indent="-457200" algn="just" rtl="0">
              <a:lnSpc>
                <a:spcPct val="90000"/>
              </a:lnSpc>
              <a:buNone/>
            </a:pPr>
            <a:r>
              <a:rPr lang="en-US" sz="2600" b="1" dirty="0"/>
              <a:t>	(main mechanism)</a:t>
            </a:r>
          </a:p>
          <a:p>
            <a:pPr marL="457200" indent="-457200" algn="just" rtl="0" eaLnBrk="1" hangingPunct="1">
              <a:buFontTx/>
              <a:buAutoNum type="arabicPeriod" startAt="2"/>
            </a:pPr>
            <a:r>
              <a:rPr lang="en-US" sz="2600" dirty="0" err="1" smtClean="0"/>
              <a:t>Progestins</a:t>
            </a:r>
            <a:r>
              <a:rPr lang="en-US" sz="2600" dirty="0" smtClean="0"/>
              <a:t> thicken the cervical mucous and prevent the entry of sperm.</a:t>
            </a:r>
          </a:p>
          <a:p>
            <a:pPr marL="457200" indent="-457200" algn="just" rtl="0" eaLnBrk="1" hangingPunct="1">
              <a:buFontTx/>
              <a:buNone/>
            </a:pPr>
            <a:r>
              <a:rPr lang="en-US" sz="2600" dirty="0" smtClean="0"/>
              <a:t>3. Effects on uterine tubes and endometrium decrease the likelihood of fertilization and implantation</a:t>
            </a:r>
          </a:p>
          <a:p>
            <a:pPr marL="457200" indent="-457200" algn="just" eaLnBrk="1" hangingPunct="1"/>
            <a:endParaRPr lang="en-US" sz="2600" dirty="0" smtClean="0"/>
          </a:p>
        </p:txBody>
      </p:sp>
      <p:sp>
        <p:nvSpPr>
          <p:cNvPr id="2457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AD5577-6279-4541-961A-35DFC157416F}" type="slidenum">
              <a:rPr lang="en-US" smtClean="0"/>
              <a:pPr/>
              <a:t>3</a:t>
            </a:fld>
            <a:endParaRPr lang="en-US" smtClean="0"/>
          </a:p>
        </p:txBody>
      </p:sp>
      <p:pic>
        <p:nvPicPr>
          <p:cNvPr id="2458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2132856"/>
            <a:ext cx="3357736" cy="38884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583" name="Text Box 6"/>
          <p:cNvSpPr txBox="1">
            <a:spLocks noChangeArrowheads="1"/>
          </p:cNvSpPr>
          <p:nvPr/>
        </p:nvSpPr>
        <p:spPr bwMode="auto">
          <a:xfrm>
            <a:off x="1475656" y="2420888"/>
            <a:ext cx="2133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/>
              <a:t>Feedback inhibition</a:t>
            </a:r>
          </a:p>
        </p:txBody>
      </p:sp>
      <p:sp>
        <p:nvSpPr>
          <p:cNvPr id="24584" name="Text Box 7"/>
          <p:cNvSpPr txBox="1">
            <a:spLocks noChangeArrowheads="1"/>
          </p:cNvSpPr>
          <p:nvPr/>
        </p:nvSpPr>
        <p:spPr bwMode="auto">
          <a:xfrm>
            <a:off x="1719081" y="3924672"/>
            <a:ext cx="13223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cs typeface="Arial" charset="0"/>
              </a:rPr>
              <a:t>↓ </a:t>
            </a:r>
            <a:r>
              <a:rPr lang="en-US" sz="1400" b="1">
                <a:cs typeface="Arial" charset="0"/>
              </a:rPr>
              <a:t>LH surge</a:t>
            </a:r>
          </a:p>
        </p:txBody>
      </p:sp>
      <p:sp>
        <p:nvSpPr>
          <p:cNvPr id="24585" name="Text Box 8"/>
          <p:cNvSpPr txBox="1">
            <a:spLocks noChangeArrowheads="1"/>
          </p:cNvSpPr>
          <p:nvPr/>
        </p:nvSpPr>
        <p:spPr bwMode="auto">
          <a:xfrm>
            <a:off x="1871700" y="5085184"/>
            <a:ext cx="13223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/>
              <a:t>No Ovulation</a:t>
            </a:r>
          </a:p>
        </p:txBody>
      </p:sp>
    </p:spTree>
    <p:extLst>
      <p:ext uri="{BB962C8B-B14F-4D97-AF65-F5344CB8AC3E}">
        <p14:creationId xmlns:p14="http://schemas.microsoft.com/office/powerpoint/2010/main" val="427727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3FBF9B-119F-483A-96E5-33483AB0A1A2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476672"/>
            <a:ext cx="8676456" cy="5976664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b="1" u="sng" dirty="0"/>
              <a:t>Adverse </a:t>
            </a:r>
            <a:r>
              <a:rPr lang="en-US" sz="2800" b="1" u="sng" dirty="0" smtClean="0"/>
              <a:t>effects: </a:t>
            </a:r>
            <a:endParaRPr lang="en-US" sz="2800" u="sng" dirty="0" smtClean="0"/>
          </a:p>
          <a:p>
            <a:pPr lvl="1" algn="l" rtl="0"/>
            <a:r>
              <a:rPr lang="en-US" dirty="0" smtClean="0"/>
              <a:t>Nausea, vomiting, </a:t>
            </a:r>
            <a:r>
              <a:rPr lang="en-US" dirty="0" err="1" smtClean="0"/>
              <a:t>mastalgia</a:t>
            </a:r>
            <a:r>
              <a:rPr lang="en-US" dirty="0" smtClean="0"/>
              <a:t>, Breakthrough </a:t>
            </a:r>
            <a:r>
              <a:rPr lang="en-US" dirty="0"/>
              <a:t>bleeding</a:t>
            </a:r>
          </a:p>
          <a:p>
            <a:pPr lvl="1" algn="l" rtl="0"/>
            <a:r>
              <a:rPr lang="en-US" dirty="0" smtClean="0"/>
              <a:t>Migraine headache</a:t>
            </a:r>
          </a:p>
          <a:p>
            <a:pPr lvl="1" algn="l" rtl="0"/>
            <a:r>
              <a:rPr lang="en-US" dirty="0" smtClean="0"/>
              <a:t>Wt. gain</a:t>
            </a:r>
          </a:p>
          <a:p>
            <a:pPr lvl="1" algn="l" rtl="0"/>
            <a:r>
              <a:rPr lang="en-US" dirty="0" smtClean="0"/>
              <a:t>Acne and </a:t>
            </a:r>
            <a:r>
              <a:rPr lang="en-US" dirty="0" err="1" smtClean="0"/>
              <a:t>Hirsutism</a:t>
            </a:r>
            <a:r>
              <a:rPr lang="en-US" dirty="0" smtClean="0"/>
              <a:t> (19-nortestosterone derivatives)</a:t>
            </a:r>
          </a:p>
          <a:p>
            <a:pPr lvl="1" algn="l" rtl="0"/>
            <a:r>
              <a:rPr lang="en-US" dirty="0" err="1" smtClean="0"/>
              <a:t>Chloasma</a:t>
            </a:r>
            <a:r>
              <a:rPr lang="en-US" dirty="0" smtClean="0"/>
              <a:t> (skin pigmentation)</a:t>
            </a:r>
            <a:endParaRPr lang="en-US" dirty="0"/>
          </a:p>
          <a:p>
            <a:pPr lvl="1" algn="l" rtl="0"/>
            <a:r>
              <a:rPr lang="en-US" dirty="0" smtClean="0"/>
              <a:t>Thromboembolism </a:t>
            </a:r>
          </a:p>
          <a:p>
            <a:pPr lvl="1" algn="l" rtl="0"/>
            <a:r>
              <a:rPr lang="en-US" dirty="0" smtClean="0"/>
              <a:t>Ischemic heart disease</a:t>
            </a:r>
            <a:endParaRPr lang="en-US" dirty="0"/>
          </a:p>
          <a:p>
            <a:pPr lvl="1" algn="l" rtl="0"/>
            <a:r>
              <a:rPr lang="en-US" dirty="0" smtClean="0"/>
              <a:t>Hypertension </a:t>
            </a:r>
          </a:p>
          <a:p>
            <a:pPr lvl="1" algn="l" rtl="0"/>
            <a:r>
              <a:rPr lang="en-US" dirty="0" smtClean="0"/>
              <a:t>Increase TAG </a:t>
            </a:r>
          </a:p>
          <a:p>
            <a:pPr lvl="1" algn="l" rtl="0"/>
            <a:r>
              <a:rPr lang="en-CA" sz="2800" dirty="0" err="1" smtClean="0"/>
              <a:t>Cholecystitis</a:t>
            </a:r>
            <a:r>
              <a:rPr lang="en-CA" sz="2800" dirty="0" smtClean="0"/>
              <a:t> </a:t>
            </a:r>
            <a:r>
              <a:rPr lang="en-CA" sz="2800" dirty="0"/>
              <a:t>and gall </a:t>
            </a:r>
            <a:r>
              <a:rPr lang="en-CA" sz="2800" dirty="0" smtClean="0"/>
              <a:t>stones.</a:t>
            </a:r>
            <a:endParaRPr lang="en-US" dirty="0"/>
          </a:p>
          <a:p>
            <a:pPr lvl="1" algn="l" rtl="0"/>
            <a:r>
              <a:rPr lang="en-CA" sz="2800" dirty="0" smtClean="0"/>
              <a:t>Hepatotoxicity</a:t>
            </a:r>
            <a:endParaRPr lang="en-US" sz="2800" dirty="0"/>
          </a:p>
          <a:p>
            <a:pPr marL="457200" lvl="1" indent="0" algn="l" rtl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80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0F2DF45-272D-4D9C-9398-60A998D65DE5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sz="2800" b="1" u="sng" dirty="0" smtClean="0"/>
              <a:t>Contraindications: </a:t>
            </a:r>
          </a:p>
          <a:p>
            <a:pPr algn="l" rtl="0" eaLnBrk="1" hangingPunct="1">
              <a:buFontTx/>
              <a:buNone/>
            </a:pPr>
            <a:r>
              <a:rPr lang="en-US" sz="2800" b="1" dirty="0" smtClean="0">
                <a:solidFill>
                  <a:srgbClr val="3333FF"/>
                </a:solidFill>
              </a:rPr>
              <a:t>Absolute contraindications </a:t>
            </a:r>
            <a:r>
              <a:rPr lang="en-US" sz="2800" dirty="0" smtClean="0">
                <a:solidFill>
                  <a:srgbClr val="3333FF"/>
                </a:solidFill>
              </a:rPr>
              <a:t> </a:t>
            </a:r>
          </a:p>
          <a:p>
            <a:pPr marL="514350" indent="-514350" algn="l" rtl="0" eaLnBrk="1" hangingPunct="1">
              <a:buFont typeface="+mj-lt"/>
              <a:buAutoNum type="arabicPeriod"/>
            </a:pPr>
            <a:r>
              <a:rPr lang="en-US" sz="2800" dirty="0" err="1" smtClean="0"/>
              <a:t>Thromboembolic</a:t>
            </a:r>
            <a:r>
              <a:rPr lang="en-US" sz="2800" dirty="0" smtClean="0"/>
              <a:t>, coronary, </a:t>
            </a:r>
            <a:r>
              <a:rPr lang="en-US" sz="2800" dirty="0" err="1" smtClean="0"/>
              <a:t>cerebrovascular</a:t>
            </a:r>
            <a:r>
              <a:rPr lang="en-US" sz="2800" dirty="0" smtClean="0"/>
              <a:t> disease. Greater risk for :</a:t>
            </a:r>
          </a:p>
          <a:p>
            <a:pPr lvl="1" algn="l" rtl="0" eaLnBrk="1" hangingPunct="1"/>
            <a:r>
              <a:rPr lang="en-US" b="1" dirty="0" smtClean="0">
                <a:solidFill>
                  <a:srgbClr val="002060"/>
                </a:solidFill>
              </a:rPr>
              <a:t>Women &gt; 35 years of age</a:t>
            </a:r>
          </a:p>
          <a:p>
            <a:pPr lvl="1" algn="l" rtl="0" eaLnBrk="1" hangingPunct="1"/>
            <a:r>
              <a:rPr lang="en-US" b="1" dirty="0" smtClean="0">
                <a:solidFill>
                  <a:srgbClr val="002060"/>
                </a:solidFill>
              </a:rPr>
              <a:t>Heavy smokers</a:t>
            </a:r>
          </a:p>
          <a:p>
            <a:pPr lvl="1" algn="l" rtl="0" eaLnBrk="1" hangingPunct="1"/>
            <a:r>
              <a:rPr lang="en-US" b="1" dirty="0" smtClean="0">
                <a:solidFill>
                  <a:srgbClr val="002060"/>
                </a:solidFill>
              </a:rPr>
              <a:t>Obese</a:t>
            </a:r>
          </a:p>
          <a:p>
            <a:pPr marL="514350" indent="-514350" algn="l" rtl="0" eaLnBrk="1" hangingPunct="1">
              <a:buFont typeface="+mj-lt"/>
              <a:buAutoNum type="arabicPeriod"/>
            </a:pPr>
            <a:r>
              <a:rPr lang="en-US" sz="2800" dirty="0" smtClean="0"/>
              <a:t>Active liver disease</a:t>
            </a:r>
          </a:p>
          <a:p>
            <a:pPr marL="514350" indent="-514350" algn="l" rtl="0" eaLnBrk="1" hangingPunct="1">
              <a:buFont typeface="+mj-lt"/>
              <a:buAutoNum type="arabicPeriod"/>
            </a:pPr>
            <a:r>
              <a:rPr lang="en-US" sz="2800" dirty="0" smtClean="0"/>
              <a:t>Suspected or overt malignancy of genitals/breast</a:t>
            </a:r>
          </a:p>
          <a:p>
            <a:pPr marL="514350" indent="-514350" algn="l" rtl="0" eaLnBrk="1" hangingPunct="1">
              <a:buFont typeface="+mj-lt"/>
              <a:buAutoNum type="arabicPeriod"/>
            </a:pPr>
            <a:r>
              <a:rPr lang="en-US" sz="2800" dirty="0" smtClean="0"/>
              <a:t>Undiagnosed vaginal bleeding</a:t>
            </a:r>
          </a:p>
        </p:txBody>
      </p:sp>
    </p:spTree>
    <p:extLst>
      <p:ext uri="{BB962C8B-B14F-4D97-AF65-F5344CB8AC3E}">
        <p14:creationId xmlns:p14="http://schemas.microsoft.com/office/powerpoint/2010/main" val="99691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45FF31-61CE-4A3A-BA8A-CCAE53E79645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FF0000"/>
                </a:solidFill>
              </a:rPr>
              <a:t/>
            </a:r>
            <a:br>
              <a:rPr lang="en-US" sz="4000" dirty="0" smtClean="0">
                <a:solidFill>
                  <a:srgbClr val="FF0000"/>
                </a:solidFill>
              </a:rPr>
            </a:b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350837"/>
            <a:ext cx="8640960" cy="6318523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lang="en-US" sz="2700" b="1" u="sng" dirty="0"/>
              <a:t>Relative </a:t>
            </a:r>
            <a:r>
              <a:rPr lang="en-US" sz="2700" b="1" u="sng" dirty="0" smtClean="0"/>
              <a:t>contraindications: </a:t>
            </a:r>
          </a:p>
          <a:p>
            <a:pPr lvl="1" algn="just" rtl="0"/>
            <a:r>
              <a:rPr lang="en-US" sz="2700" dirty="0" smtClean="0"/>
              <a:t>Hypertension</a:t>
            </a:r>
          </a:p>
          <a:p>
            <a:pPr lvl="1" algn="just" rtl="0"/>
            <a:r>
              <a:rPr lang="en-US" sz="2700" dirty="0" smtClean="0"/>
              <a:t>Migraine</a:t>
            </a:r>
          </a:p>
          <a:p>
            <a:pPr lvl="1" algn="just" rtl="0"/>
            <a:r>
              <a:rPr lang="en-US" sz="2700" dirty="0" smtClean="0"/>
              <a:t>Diabetes mellitus</a:t>
            </a:r>
          </a:p>
          <a:p>
            <a:pPr lvl="1" algn="just" rtl="0"/>
            <a:r>
              <a:rPr lang="en-US" sz="2700" dirty="0" smtClean="0"/>
              <a:t>Uterine </a:t>
            </a:r>
            <a:r>
              <a:rPr lang="en-US" sz="2700" dirty="0" err="1" smtClean="0"/>
              <a:t>leiomyoma</a:t>
            </a:r>
            <a:endParaRPr lang="en-US" sz="2700" dirty="0" smtClean="0"/>
          </a:p>
          <a:p>
            <a:pPr lvl="1" algn="just" rtl="0"/>
            <a:r>
              <a:rPr lang="en-US" sz="2700" dirty="0" smtClean="0"/>
              <a:t>Mental illness</a:t>
            </a:r>
          </a:p>
          <a:p>
            <a:pPr lvl="1" algn="just" rtl="0"/>
            <a:r>
              <a:rPr lang="en-US" sz="2700" dirty="0" smtClean="0"/>
              <a:t>Gall bladder disease</a:t>
            </a:r>
          </a:p>
          <a:p>
            <a:pPr lvl="1" algn="just" rtl="0"/>
            <a:endParaRPr lang="en-US" sz="2700" dirty="0" smtClean="0"/>
          </a:p>
          <a:p>
            <a:pPr marL="0" indent="0" algn="just" rtl="0">
              <a:buNone/>
            </a:pPr>
            <a:r>
              <a:rPr lang="en-US" sz="2700" b="1" u="sng" dirty="0"/>
              <a:t>Drug Interactions: 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sz="2700" b="1" dirty="0"/>
              <a:t>Enzyme inducers (</a:t>
            </a:r>
            <a:r>
              <a:rPr lang="en-US" sz="2700" dirty="0"/>
              <a:t>Phenytoin, barbiturates, </a:t>
            </a:r>
            <a:r>
              <a:rPr lang="en-US" sz="2700" dirty="0" err="1"/>
              <a:t>carbamazapine</a:t>
            </a:r>
            <a:r>
              <a:rPr lang="en-US" sz="2700" dirty="0"/>
              <a:t>, Rifampin) cause </a:t>
            </a:r>
            <a:r>
              <a:rPr lang="en-US" sz="2700" b="1" dirty="0"/>
              <a:t>contraceptive failure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sz="2700" b="1" dirty="0"/>
              <a:t>Antibiotics</a:t>
            </a:r>
            <a:r>
              <a:rPr lang="en-US" sz="2700" dirty="0"/>
              <a:t> (</a:t>
            </a:r>
            <a:r>
              <a:rPr lang="en-US" sz="2700" dirty="0" err="1"/>
              <a:t>Tetracyclines</a:t>
            </a:r>
            <a:r>
              <a:rPr lang="en-US" sz="2700" dirty="0"/>
              <a:t>, ampicillin, etc.) cause </a:t>
            </a:r>
            <a:r>
              <a:rPr lang="en-US" sz="2700" b="1" dirty="0"/>
              <a:t>contraceptive failure</a:t>
            </a:r>
            <a:r>
              <a:rPr lang="en-US" sz="2700" dirty="0"/>
              <a:t> by suppressing intestinal </a:t>
            </a:r>
            <a:r>
              <a:rPr lang="en-US" sz="2700" dirty="0" err="1"/>
              <a:t>microflora</a:t>
            </a:r>
            <a:endParaRPr lang="en-US" sz="2700" dirty="0"/>
          </a:p>
          <a:p>
            <a:pPr algn="just" rtl="0">
              <a:buNone/>
            </a:pPr>
            <a:r>
              <a:rPr lang="en-US" sz="2700" dirty="0"/>
              <a:t>	</a:t>
            </a:r>
          </a:p>
          <a:p>
            <a:pPr lvl="1" algn="just" rtl="0"/>
            <a:endParaRPr lang="en-US" sz="2700" dirty="0" smtClean="0"/>
          </a:p>
        </p:txBody>
      </p:sp>
    </p:spTree>
    <p:extLst>
      <p:ext uri="{BB962C8B-B14F-4D97-AF65-F5344CB8AC3E}">
        <p14:creationId xmlns:p14="http://schemas.microsoft.com/office/powerpoint/2010/main" val="20543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DACDCA-F769-4111-88B6-2F2EF972CA1F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solidFill>
                  <a:srgbClr val="C00000"/>
                </a:solidFill>
              </a:rPr>
              <a:t>2</a:t>
            </a:r>
            <a:r>
              <a:rPr lang="en-US" b="1" dirty="0" smtClean="0">
                <a:solidFill>
                  <a:srgbClr val="C00000"/>
                </a:solidFill>
              </a:rPr>
              <a:t>. Progestin-only preparations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228600" y="15240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rtl="0">
              <a:spcBef>
                <a:spcPct val="20000"/>
              </a:spcBef>
              <a:buFontTx/>
              <a:buChar char="•"/>
            </a:pPr>
            <a:r>
              <a:rPr lang="en-US" sz="2800" b="1" dirty="0">
                <a:solidFill>
                  <a:srgbClr val="3333FF"/>
                </a:solidFill>
              </a:rPr>
              <a:t>Progestin-only pill</a:t>
            </a:r>
            <a:r>
              <a:rPr lang="en-US" sz="2800" dirty="0">
                <a:solidFill>
                  <a:srgbClr val="3333FF"/>
                </a:solidFill>
              </a:rPr>
              <a:t> (“Mini-pill”)</a:t>
            </a:r>
            <a:r>
              <a:rPr lang="en-US" sz="2800" dirty="0"/>
              <a:t> </a:t>
            </a:r>
          </a:p>
          <a:p>
            <a:pPr marL="742950" lvl="1" indent="-285750" algn="l" rtl="0">
              <a:spcBef>
                <a:spcPct val="20000"/>
              </a:spcBef>
              <a:buFontTx/>
              <a:buChar char="–"/>
            </a:pPr>
            <a:r>
              <a:rPr lang="en-US" sz="2800" dirty="0" err="1"/>
              <a:t>norethindrone</a:t>
            </a:r>
            <a:r>
              <a:rPr lang="en-US" sz="2800" dirty="0"/>
              <a:t> or </a:t>
            </a:r>
            <a:r>
              <a:rPr lang="en-US" sz="2800" dirty="0" err="1" smtClean="0"/>
              <a:t>levonorgestrel</a:t>
            </a:r>
            <a:endParaRPr lang="en-US" sz="2800" dirty="0"/>
          </a:p>
          <a:p>
            <a:pPr marL="342900" indent="-342900" algn="l" rtl="0">
              <a:spcBef>
                <a:spcPct val="20000"/>
              </a:spcBef>
              <a:buFontTx/>
              <a:buChar char="•"/>
            </a:pPr>
            <a:r>
              <a:rPr lang="en-US" sz="2800" b="1" dirty="0">
                <a:solidFill>
                  <a:srgbClr val="3333FF"/>
                </a:solidFill>
              </a:rPr>
              <a:t>Progestin implants</a:t>
            </a:r>
            <a:r>
              <a:rPr lang="en-US" sz="2800" b="1" dirty="0"/>
              <a:t>/</a:t>
            </a:r>
            <a:r>
              <a:rPr lang="en-US" sz="2800" b="1" dirty="0">
                <a:solidFill>
                  <a:srgbClr val="3333FF"/>
                </a:solidFill>
              </a:rPr>
              <a:t>depot</a:t>
            </a:r>
          </a:p>
          <a:p>
            <a:pPr marL="742950" lvl="1" indent="-285750" algn="l" rtl="0">
              <a:spcBef>
                <a:spcPct val="20000"/>
              </a:spcBef>
              <a:buFontTx/>
              <a:buChar char="–"/>
            </a:pPr>
            <a:r>
              <a:rPr lang="en-US" sz="2800" dirty="0" err="1"/>
              <a:t>Levonorgestrel</a:t>
            </a:r>
            <a:r>
              <a:rPr lang="en-US" sz="2800" dirty="0"/>
              <a:t>: </a:t>
            </a:r>
            <a:r>
              <a:rPr lang="en-US" sz="2400" dirty="0"/>
              <a:t>subcutaneous implant, 5 years</a:t>
            </a:r>
          </a:p>
          <a:p>
            <a:pPr marL="742950" lvl="1" indent="-285750" algn="l" rtl="0">
              <a:spcBef>
                <a:spcPct val="20000"/>
              </a:spcBef>
              <a:buFontTx/>
              <a:buChar char="–"/>
            </a:pPr>
            <a:r>
              <a:rPr lang="en-US" sz="2800" dirty="0" err="1"/>
              <a:t>Medroxyprogesterone</a:t>
            </a:r>
            <a:r>
              <a:rPr lang="en-US" sz="2800" dirty="0"/>
              <a:t> acetate (DMPA): </a:t>
            </a:r>
            <a:r>
              <a:rPr lang="en-US" sz="2400" dirty="0"/>
              <a:t>IM, every 3 months</a:t>
            </a:r>
            <a:r>
              <a:rPr lang="en-US" sz="2400" dirty="0" smtClean="0"/>
              <a:t>.</a:t>
            </a:r>
            <a:endParaRPr lang="en-US" sz="2400" dirty="0"/>
          </a:p>
          <a:p>
            <a:pPr marL="342900" indent="-342900" algn="l" rtl="0">
              <a:spcBef>
                <a:spcPct val="20000"/>
              </a:spcBef>
              <a:buFontTx/>
              <a:buChar char="•"/>
            </a:pPr>
            <a:r>
              <a:rPr lang="en-US" sz="2800" b="1" dirty="0">
                <a:solidFill>
                  <a:srgbClr val="3333FF"/>
                </a:solidFill>
              </a:rPr>
              <a:t>Progestin containing Intrauterine </a:t>
            </a:r>
            <a:r>
              <a:rPr lang="en-US" sz="2800" b="1" dirty="0" smtClean="0">
                <a:solidFill>
                  <a:srgbClr val="3333FF"/>
                </a:solidFill>
              </a:rPr>
              <a:t>devices</a:t>
            </a:r>
            <a:endParaRPr lang="en-US" sz="3200" dirty="0"/>
          </a:p>
          <a:p>
            <a:pPr marL="742950" lvl="1" indent="-285750" algn="l" rtl="0">
              <a:spcBef>
                <a:spcPct val="20000"/>
              </a:spcBef>
              <a:buFontTx/>
              <a:buChar char="–"/>
            </a:pPr>
            <a:r>
              <a:rPr lang="en-US" sz="2800" b="1" i="1" dirty="0" err="1"/>
              <a:t>Progestasert</a:t>
            </a:r>
            <a:r>
              <a:rPr lang="en-US" sz="2800" dirty="0"/>
              <a:t> contains progesterone &amp; </a:t>
            </a:r>
            <a:r>
              <a:rPr lang="en-US" sz="2800" b="1" i="1" dirty="0" err="1"/>
              <a:t>mirena</a:t>
            </a:r>
            <a:r>
              <a:rPr lang="en-US" sz="2800" b="1" i="1" dirty="0"/>
              <a:t> </a:t>
            </a:r>
            <a:r>
              <a:rPr lang="en-US" sz="2800" dirty="0"/>
              <a:t>contains </a:t>
            </a:r>
            <a:r>
              <a:rPr lang="en-US" sz="2800" dirty="0" err="1"/>
              <a:t>levonorgestrel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2630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F225C6-540F-47BE-BD3E-CF85882E9EEE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40904"/>
            <a:ext cx="8507288" cy="4724400"/>
          </a:xfrm>
        </p:spPr>
        <p:txBody>
          <a:bodyPr>
            <a:noAutofit/>
          </a:bodyPr>
          <a:lstStyle/>
          <a:p>
            <a:pPr algn="l" rtl="0" eaLnBrk="1" hangingPunct="1">
              <a:lnSpc>
                <a:spcPct val="90000"/>
              </a:lnSpc>
              <a:buFontTx/>
              <a:buNone/>
            </a:pPr>
            <a:r>
              <a:rPr lang="en-US" sz="3000" b="1" u="sng" dirty="0" smtClean="0"/>
              <a:t>Uses: </a:t>
            </a:r>
          </a:p>
          <a:p>
            <a:pPr algn="l" rtl="0" eaLnBrk="1" hangingPunct="1">
              <a:lnSpc>
                <a:spcPct val="90000"/>
              </a:lnSpc>
              <a:buFontTx/>
              <a:buNone/>
            </a:pPr>
            <a:endParaRPr lang="en-US" sz="3000" b="1" u="sng" dirty="0" smtClean="0"/>
          </a:p>
          <a:p>
            <a:pPr algn="l" rtl="0">
              <a:lnSpc>
                <a:spcPct val="90000"/>
              </a:lnSpc>
            </a:pPr>
            <a:r>
              <a:rPr lang="en-US" sz="3000" dirty="0" smtClean="0"/>
              <a:t>Progestin-only preparations are suitable for women when estrogens are contraindicated :</a:t>
            </a:r>
          </a:p>
          <a:p>
            <a:pPr lvl="1" algn="l" rtl="0">
              <a:lnSpc>
                <a:spcPct val="90000"/>
              </a:lnSpc>
            </a:pPr>
            <a:r>
              <a:rPr lang="en-US" sz="3000" dirty="0" smtClean="0"/>
              <a:t>Smokers</a:t>
            </a:r>
          </a:p>
          <a:p>
            <a:pPr lvl="1" algn="l" rtl="0">
              <a:lnSpc>
                <a:spcPct val="90000"/>
              </a:lnSpc>
            </a:pPr>
            <a:r>
              <a:rPr lang="en-US" sz="3000" dirty="0" smtClean="0"/>
              <a:t>Age &gt; 35 years</a:t>
            </a:r>
          </a:p>
          <a:p>
            <a:pPr lvl="1" algn="l" rtl="0">
              <a:lnSpc>
                <a:spcPct val="90000"/>
              </a:lnSpc>
            </a:pPr>
            <a:r>
              <a:rPr lang="en-US" sz="3000" dirty="0" smtClean="0"/>
              <a:t>H/O cardiovascular disease</a:t>
            </a:r>
          </a:p>
          <a:p>
            <a:pPr lvl="1" algn="l" rtl="0">
              <a:lnSpc>
                <a:spcPct val="90000"/>
              </a:lnSpc>
            </a:pPr>
            <a:r>
              <a:rPr lang="en-US" sz="3000" dirty="0" smtClean="0"/>
              <a:t>Migraine</a:t>
            </a:r>
          </a:p>
          <a:p>
            <a:pPr lvl="1" algn="l" rtl="0">
              <a:lnSpc>
                <a:spcPct val="90000"/>
              </a:lnSpc>
            </a:pPr>
            <a:r>
              <a:rPr lang="en-US" sz="3000" dirty="0" smtClean="0"/>
              <a:t>Liver impairment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000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27428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17A0AA-D080-4077-B79D-A677BC94F43A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600200"/>
            <a:ext cx="8568952" cy="4525963"/>
          </a:xfrm>
        </p:spPr>
        <p:txBody>
          <a:bodyPr>
            <a:normAutofit/>
          </a:bodyPr>
          <a:lstStyle/>
          <a:p>
            <a:pPr algn="l" rtl="0" eaLnBrk="1" hangingPunct="1">
              <a:buFontTx/>
              <a:buNone/>
            </a:pPr>
            <a:r>
              <a:rPr lang="en-US" sz="3000" b="1" u="sng" dirty="0" smtClean="0"/>
              <a:t>Disadvantages of </a:t>
            </a:r>
            <a:r>
              <a:rPr lang="en-US" sz="3000" b="1" u="sng" dirty="0" err="1" smtClean="0"/>
              <a:t>progestins</a:t>
            </a:r>
            <a:r>
              <a:rPr lang="en-US" sz="3000" b="1" u="sng" dirty="0" smtClean="0"/>
              <a:t>:</a:t>
            </a:r>
            <a:endParaRPr lang="en-US" sz="3000" dirty="0" smtClean="0"/>
          </a:p>
          <a:p>
            <a:pPr lvl="1" algn="l" rtl="0"/>
            <a:r>
              <a:rPr lang="en-US" sz="3000" dirty="0" smtClean="0"/>
              <a:t>Frequent spotting</a:t>
            </a:r>
          </a:p>
          <a:p>
            <a:pPr lvl="1" algn="l" rtl="0"/>
            <a:r>
              <a:rPr lang="en-US" sz="3000" dirty="0" smtClean="0"/>
              <a:t>Irregular and unpredictable menstrual cycles</a:t>
            </a:r>
          </a:p>
          <a:p>
            <a:pPr lvl="1" algn="l" rtl="0"/>
            <a:r>
              <a:rPr lang="en-US" sz="3000" b="1" dirty="0" smtClean="0"/>
              <a:t>Failure rate is higher</a:t>
            </a:r>
            <a:r>
              <a:rPr lang="en-US" sz="3000" dirty="0" smtClean="0"/>
              <a:t> as compared to combined COCPs</a:t>
            </a:r>
          </a:p>
          <a:p>
            <a:pPr lvl="1" algn="l" rtl="0"/>
            <a:r>
              <a:rPr lang="en-US" sz="3000" b="1" dirty="0" smtClean="0"/>
              <a:t>Unfavorable</a:t>
            </a:r>
            <a:r>
              <a:rPr lang="en-US" sz="3000" dirty="0" smtClean="0"/>
              <a:t> effect on lipid profile</a:t>
            </a:r>
          </a:p>
          <a:p>
            <a:pPr eaLnBrk="1" hangingPunct="1"/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244692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431</Words>
  <Application>Microsoft Office PowerPoint</Application>
  <PresentationFormat>On-screen Show (4:3)</PresentationFormat>
  <Paragraphs>100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Hormonal Contraceptives</vt:lpstr>
      <vt:lpstr>A. Hormonal Contraceptives</vt:lpstr>
      <vt:lpstr>1. Combined Oral Contraceptive Pills (COCPs)</vt:lpstr>
      <vt:lpstr>PowerPoint Presentation</vt:lpstr>
      <vt:lpstr>PowerPoint Presentation</vt:lpstr>
      <vt:lpstr> </vt:lpstr>
      <vt:lpstr>2. Progestin-only preparations</vt:lpstr>
      <vt:lpstr>PowerPoint Presentation</vt:lpstr>
      <vt:lpstr>PowerPoint Presentation</vt:lpstr>
      <vt:lpstr>Emergency contraception</vt:lpstr>
      <vt:lpstr>Menopausal hormone therapy (HRT)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Isra Abdulmajeed</dc:creator>
  <cp:lastModifiedBy>Haneen Mohammad</cp:lastModifiedBy>
  <cp:revision>15</cp:revision>
  <dcterms:created xsi:type="dcterms:W3CDTF">2014-04-14T17:03:09Z</dcterms:created>
  <dcterms:modified xsi:type="dcterms:W3CDTF">2015-11-23T06:37:31Z</dcterms:modified>
</cp:coreProperties>
</file>